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72" r:id="rId6"/>
    <p:sldId id="286" r:id="rId7"/>
    <p:sldId id="284" r:id="rId8"/>
    <p:sldId id="292" r:id="rId9"/>
    <p:sldId id="276" r:id="rId10"/>
    <p:sldId id="277" r:id="rId11"/>
    <p:sldId id="283" r:id="rId12"/>
    <p:sldId id="289" r:id="rId13"/>
    <p:sldId id="290" r:id="rId14"/>
  </p:sldIdLst>
  <p:sldSz cx="9144000" cy="5715000" type="screen16x10"/>
  <p:notesSz cx="6858000" cy="9144000"/>
  <p:defaultTextStyle>
    <a:defPPr>
      <a:defRPr lang="nb-NO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DD44F-3D19-4E97-BD2D-167AFBB0D6F0}" v="7" dt="2026-03-11T09:07:15.0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80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 Canals Fernandez" userId="2dcbb631-4351-4553-8e7f-4cf446d92b15" providerId="ADAL" clId="{85843BFF-11BB-4A54-8740-C68C26DA840D}"/>
    <pc:docChg chg="undo custSel modSld">
      <pc:chgData name="Pau Canals Fernandez" userId="2dcbb631-4351-4553-8e7f-4cf446d92b15" providerId="ADAL" clId="{85843BFF-11BB-4A54-8740-C68C26DA840D}" dt="2026-03-11T09:07:15.030" v="5"/>
      <pc:docMkLst>
        <pc:docMk/>
      </pc:docMkLst>
      <pc:sldChg chg="modSp mod">
        <pc:chgData name="Pau Canals Fernandez" userId="2dcbb631-4351-4553-8e7f-4cf446d92b15" providerId="ADAL" clId="{85843BFF-11BB-4A54-8740-C68C26DA840D}" dt="2026-03-11T09:07:15.030" v="5"/>
        <pc:sldMkLst>
          <pc:docMk/>
          <pc:sldMk cId="216261451" sldId="284"/>
        </pc:sldMkLst>
        <pc:spChg chg="mod">
          <ac:chgData name="Pau Canals Fernandez" userId="2dcbb631-4351-4553-8e7f-4cf446d92b15" providerId="ADAL" clId="{85843BFF-11BB-4A54-8740-C68C26DA840D}" dt="2026-03-11T09:07:15.030" v="5"/>
          <ac:spMkLst>
            <pc:docMk/>
            <pc:sldMk cId="216261451" sldId="284"/>
            <ac:spMk id="2" creationId="{2FC961F6-9ECC-FBAB-F7FD-8A58F53BFDF5}"/>
          </ac:spMkLst>
        </pc:spChg>
        <pc:picChg chg="mod">
          <ac:chgData name="Pau Canals Fernandez" userId="2dcbb631-4351-4553-8e7f-4cf446d92b15" providerId="ADAL" clId="{85843BFF-11BB-4A54-8740-C68C26DA840D}" dt="2026-03-11T09:06:57.860" v="3" actId="1076"/>
          <ac:picMkLst>
            <pc:docMk/>
            <pc:sldMk cId="216261451" sldId="284"/>
            <ac:picMk id="5" creationId="{7B58FCDB-F21E-785A-C9A7-E960C4DF3728}"/>
          </ac:picMkLst>
        </pc:picChg>
      </pc:sldChg>
    </pc:docChg>
  </pc:docChgLst>
  <pc:docChgLst>
    <pc:chgData name="Tove Baret Gran" userId="4cee9163-efb0-4be7-8eb6-a9d52781a19c" providerId="ADAL" clId="{CB2F1344-7A23-4C19-B897-D5CB3BD9F006}"/>
    <pc:docChg chg="modSld">
      <pc:chgData name="Tove Baret Gran" userId="4cee9163-efb0-4be7-8eb6-a9d52781a19c" providerId="ADAL" clId="{CB2F1344-7A23-4C19-B897-D5CB3BD9F006}" dt="2026-03-11T09:04:36.843" v="194" actId="1076"/>
      <pc:docMkLst>
        <pc:docMk/>
      </pc:docMkLst>
      <pc:sldChg chg="modSp mod">
        <pc:chgData name="Tove Baret Gran" userId="4cee9163-efb0-4be7-8eb6-a9d52781a19c" providerId="ADAL" clId="{CB2F1344-7A23-4C19-B897-D5CB3BD9F006}" dt="2026-03-11T09:04:36.843" v="194" actId="1076"/>
        <pc:sldMkLst>
          <pc:docMk/>
          <pc:sldMk cId="590322018" sldId="276"/>
        </pc:sldMkLst>
        <pc:spChg chg="mod">
          <ac:chgData name="Tove Baret Gran" userId="4cee9163-efb0-4be7-8eb6-a9d52781a19c" providerId="ADAL" clId="{CB2F1344-7A23-4C19-B897-D5CB3BD9F006}" dt="2026-03-11T09:04:36.843" v="194" actId="1076"/>
          <ac:spMkLst>
            <pc:docMk/>
            <pc:sldMk cId="590322018" sldId="276"/>
            <ac:spMk id="2" creationId="{B223A9BD-1954-4D60-92F2-F7E18A51A5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 descr="Et bilde som inneholder elektronikk, krets&#10;&#10;Automatisk generert beskrivelse">
            <a:extLst>
              <a:ext uri="{FF2B5EF4-FFF2-40B4-BE49-F238E27FC236}">
                <a16:creationId xmlns:a16="http://schemas.microsoft.com/office/drawing/2014/main" id="{99426842-CEE7-6B40-BC9B-602117B00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404" y="330200"/>
            <a:ext cx="8067192" cy="5054600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0E1584C-AAEB-D74E-BEBE-1F5E961C1651}"/>
              </a:ext>
            </a:extLst>
          </p:cNvPr>
          <p:cNvSpPr/>
          <p:nvPr userDrawn="1"/>
        </p:nvSpPr>
        <p:spPr>
          <a:xfrm>
            <a:off x="1032612" y="1587937"/>
            <a:ext cx="7078774" cy="3150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800"/>
              <a:t>v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36CB14E7-3BAA-1547-99C7-69AEA0FAA9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66331" y="2721126"/>
            <a:ext cx="5411336" cy="9206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err="1"/>
              <a:t>Presentasjonsmal</a:t>
            </a:r>
            <a:endParaRPr lang="nb-NO"/>
          </a:p>
        </p:txBody>
      </p:sp>
      <p:sp>
        <p:nvSpPr>
          <p:cNvPr id="10" name="Undertittel 2">
            <a:extLst>
              <a:ext uri="{FF2B5EF4-FFF2-40B4-BE49-F238E27FC236}">
                <a16:creationId xmlns:a16="http://schemas.microsoft.com/office/drawing/2014/main" id="{0BE637E3-BBAC-C44F-931B-F5297888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332" y="3735364"/>
            <a:ext cx="5411337" cy="10035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Nordre Follo kommune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1A7EB45D-1C13-E041-803C-7AFC938A0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19858" y="2035323"/>
            <a:ext cx="1742400" cy="5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0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99FABEB-6EB8-694E-8054-CCD326D2F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872" y="4981251"/>
            <a:ext cx="6681185" cy="177468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F01A64DC-186C-BE4C-AC45-EDA1035FBB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301" y="5147898"/>
            <a:ext cx="5803458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A85EBB6-1F59-9E44-B549-44F4937988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96000" cy="4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6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CB7EE44-9FD8-3442-8B05-E3398EA7A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872" y="4981251"/>
            <a:ext cx="6681185" cy="177468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6C9BB3FB-BCAC-D343-886F-692F72A1B3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301" y="5147898"/>
            <a:ext cx="5803458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3335402-87B3-7444-8E7E-F7EC6E208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96000" cy="445824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97EB48F3-D3B9-7146-97CC-F9E1EE733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833" y="316452"/>
            <a:ext cx="5558333" cy="3806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3">
            <a:extLst>
              <a:ext uri="{FF2B5EF4-FFF2-40B4-BE49-F238E27FC236}">
                <a16:creationId xmlns:a16="http://schemas.microsoft.com/office/drawing/2014/main" id="{AB35F097-0FE4-2641-AA74-A35DA41FCAD1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1792833" y="4194491"/>
            <a:ext cx="5558333" cy="479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9390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CB7EE44-9FD8-3442-8B05-E3398EA7A4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872" y="4981251"/>
            <a:ext cx="6681185" cy="177468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6C9BB3FB-BCAC-D343-886F-692F72A1B3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301" y="5147898"/>
            <a:ext cx="3898899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3F51993-A300-784D-811D-37A7B49848BD}"/>
              </a:ext>
            </a:extLst>
          </p:cNvPr>
          <p:cNvSpPr/>
          <p:nvPr userDrawn="1"/>
        </p:nvSpPr>
        <p:spPr>
          <a:xfrm>
            <a:off x="5156200" y="4905818"/>
            <a:ext cx="1985857" cy="392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v</a:t>
            </a:r>
          </a:p>
        </p:txBody>
      </p:sp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3DA6D32C-0D6E-C743-903C-A0BC2994D7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62600" y="0"/>
            <a:ext cx="3581400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3335402-87B3-7444-8E7E-F7EC6E208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96000" cy="445824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79ACDA12-2269-404F-B047-DA28F601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9" y="316452"/>
            <a:ext cx="4531465" cy="782099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rgbClr val="003057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3D2C8797-F7B0-A044-AC4D-6C2C0A65164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30195" y="1330013"/>
            <a:ext cx="4526005" cy="33443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23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ddrett tittel og tekst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7FEEF946-79A7-FD43-9DF8-E854B50837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7301" y="5147898"/>
            <a:ext cx="5803458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DCB9311-0B2D-634F-A852-6F5A0A1A22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82721" cy="44582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7DF549A-F06F-C64A-9A1B-4823C64C14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0872" y="4981251"/>
            <a:ext cx="6681185" cy="1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0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ddrett tittel og tekst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9B028F9-7E89-4C47-94C4-40D320AB7479}"/>
              </a:ext>
            </a:extLst>
          </p:cNvPr>
          <p:cNvSpPr/>
          <p:nvPr userDrawn="1"/>
        </p:nvSpPr>
        <p:spPr>
          <a:xfrm flipH="1">
            <a:off x="1760585" y="5019193"/>
            <a:ext cx="3600" cy="44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7634A77-B675-D848-940C-567988A4DB5E}"/>
              </a:ext>
            </a:extLst>
          </p:cNvPr>
          <p:cNvSpPr txBox="1"/>
          <p:nvPr userDrawn="1"/>
        </p:nvSpPr>
        <p:spPr>
          <a:xfrm>
            <a:off x="1805314" y="4987389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bg1"/>
                </a:solidFill>
              </a:rPr>
              <a:t>Telefon 02178</a:t>
            </a:r>
          </a:p>
          <a:p>
            <a:r>
              <a:rPr lang="nb-NO" sz="900" err="1">
                <a:solidFill>
                  <a:schemeClr val="bg1"/>
                </a:solidFill>
              </a:rPr>
              <a:t>www.nordrefollo.kommune.no</a:t>
            </a:r>
            <a:r>
              <a:rPr lang="nb-NO" sz="900">
                <a:solidFill>
                  <a:schemeClr val="bg1"/>
                </a:solidFill>
              </a:rPr>
              <a:t> </a:t>
            </a:r>
          </a:p>
          <a:p>
            <a:r>
              <a:rPr lang="nb-NO" sz="900">
                <a:solidFill>
                  <a:schemeClr val="bg1"/>
                </a:solidFill>
              </a:rPr>
              <a:t>facebook.com/nordrefollokommune</a:t>
            </a:r>
          </a:p>
          <a:p>
            <a:endParaRPr lang="nb-NO" sz="900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4D77516-E82A-C44E-A851-FE2DA166D8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540" y="5019193"/>
            <a:ext cx="1282721" cy="445824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E10B00D1-2C8A-854A-A217-10E6FF016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428" y="613945"/>
            <a:ext cx="6598799" cy="782099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2">
            <a:extLst>
              <a:ext uri="{FF2B5EF4-FFF2-40B4-BE49-F238E27FC236}">
                <a16:creationId xmlns:a16="http://schemas.microsoft.com/office/drawing/2014/main" id="{BFF281FE-FD2B-224B-AED1-A69CBD8F8D7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3077" y="1627510"/>
            <a:ext cx="6598799" cy="28213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169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F2955E6-280E-E349-9FD0-DE734E768C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1" y="4037521"/>
            <a:ext cx="7854391" cy="150018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9BE67A1-1981-6D49-B5C1-A22DF48D24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073" y="321794"/>
            <a:ext cx="1742400" cy="605590"/>
          </a:xfrm>
          <a:prstGeom prst="rect">
            <a:avLst/>
          </a:prstGeom>
        </p:spPr>
      </p:pic>
      <p:sp>
        <p:nvSpPr>
          <p:cNvPr id="13" name="Plassholder for tekst 2">
            <a:extLst>
              <a:ext uri="{FF2B5EF4-FFF2-40B4-BE49-F238E27FC236}">
                <a16:creationId xmlns:a16="http://schemas.microsoft.com/office/drawing/2014/main" id="{0A3A6C66-6137-5E43-948D-6BA2DEFE1F6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2107406"/>
            <a:ext cx="707660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C786A5-EDBD-BA41-A816-E3ECE4B9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25307"/>
            <a:ext cx="7076607" cy="782099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264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82AFB46D-9CEA-4A49-9F64-66C4F42228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4563" y="3995230"/>
            <a:ext cx="7831802" cy="139797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D8349F7C-3CFC-5440-A4B0-550974B9FA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073" y="321794"/>
            <a:ext cx="1742400" cy="605590"/>
          </a:xfrm>
          <a:prstGeom prst="rect">
            <a:avLst/>
          </a:prstGeom>
        </p:spPr>
      </p:pic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7D12518-E981-6A42-8C1E-7FD87A233C4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2107406"/>
            <a:ext cx="707660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F4B2B6D-AA7A-764B-9EDE-7A3F7D346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25307"/>
            <a:ext cx="7076607" cy="782099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8124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bg>
      <p:bgPr>
        <a:solidFill>
          <a:srgbClr val="0030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4392F2F-D4E8-B84D-948E-9B474BD2AF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902" y="3782660"/>
            <a:ext cx="7854387" cy="150018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244EE-AC13-334A-B09E-A12C6AF9C2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7073" y="321794"/>
            <a:ext cx="1742400" cy="605590"/>
          </a:xfrm>
          <a:prstGeom prst="rect">
            <a:avLst/>
          </a:prstGeom>
        </p:spPr>
      </p:pic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297716E6-850C-A94F-B9D5-6B6CC3320E9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2107406"/>
            <a:ext cx="7076607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 b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3F686D0-2887-9F40-8D17-EF1E07690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325307"/>
            <a:ext cx="7076607" cy="782099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103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ekst 2">
            <a:extLst>
              <a:ext uri="{FF2B5EF4-FFF2-40B4-BE49-F238E27FC236}">
                <a16:creationId xmlns:a16="http://schemas.microsoft.com/office/drawing/2014/main" id="{0B8D55EA-FD9C-B74F-8217-3B0BB1456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1480" y="1495662"/>
            <a:ext cx="6600433" cy="32084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256E1483-8CC6-4E4A-B41D-FACC4E329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829" y="482101"/>
            <a:ext cx="6600433" cy="782099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rgbClr val="2C386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ACFC814-C9F4-BC4A-A2FF-79275819AA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872" y="4981251"/>
            <a:ext cx="6681185" cy="177468"/>
          </a:xfrm>
          <a:prstGeom prst="rect">
            <a:avLst/>
          </a:prstGeom>
        </p:spPr>
      </p:pic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A2726A86-46B5-4742-B21A-DA26CE23B1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301" y="5147898"/>
            <a:ext cx="5803458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1AE583EB-AC1D-0A43-AB92-337D54C52A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96000" cy="44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0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4761A836-2C41-2041-8D92-3C7813E8D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829" y="482101"/>
            <a:ext cx="6600433" cy="782099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rgbClr val="2C386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6127705-76C1-A748-AABB-A4DE44231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872" y="4981251"/>
            <a:ext cx="6681185" cy="177468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EC9386F3-8CEA-6941-BF9B-CA3E66E06E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301" y="5147898"/>
            <a:ext cx="5803458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9F9884D7-C03C-574A-96F8-C775C53B49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96000" cy="445824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7492003E-806A-2346-B481-D64637CDEC5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257300" y="1495662"/>
            <a:ext cx="3215309" cy="3208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D0947300-F8C8-A743-B5C4-C75D8112912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36603" y="1495662"/>
            <a:ext cx="3215309" cy="3208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386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FC6C8F84-FF29-5B48-B7B1-11FB383FF499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1257300" y="2003026"/>
            <a:ext cx="3215309" cy="271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1EB4B6C-3442-7C4A-9ECD-B1BFE3F2E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872" y="4981251"/>
            <a:ext cx="6681185" cy="177468"/>
          </a:xfrm>
          <a:prstGeom prst="rect">
            <a:avLst/>
          </a:prstGeom>
        </p:spPr>
      </p:pic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FCFC46BC-8049-954D-B766-F89D53916B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301" y="5147898"/>
            <a:ext cx="5803458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42CB165-D092-234F-859E-074AE7AFE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96000" cy="445824"/>
          </a:xfrm>
          <a:prstGeom prst="rect">
            <a:avLst/>
          </a:prstGeom>
        </p:spPr>
      </p:pic>
      <p:sp>
        <p:nvSpPr>
          <p:cNvPr id="18" name="Plassholder for tekst 2">
            <a:extLst>
              <a:ext uri="{FF2B5EF4-FFF2-40B4-BE49-F238E27FC236}">
                <a16:creationId xmlns:a16="http://schemas.microsoft.com/office/drawing/2014/main" id="{907F20D0-F2C3-BE4A-AD3F-669113CDDDD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253323" y="1495662"/>
            <a:ext cx="3215309" cy="4905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Plassholder for innhold 3">
            <a:extLst>
              <a:ext uri="{FF2B5EF4-FFF2-40B4-BE49-F238E27FC236}">
                <a16:creationId xmlns:a16="http://schemas.microsoft.com/office/drawing/2014/main" id="{AF605522-09C8-FF4D-95A5-1D48E160D31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645493" y="2003026"/>
            <a:ext cx="3215309" cy="2717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2">
            <a:extLst>
              <a:ext uri="{FF2B5EF4-FFF2-40B4-BE49-F238E27FC236}">
                <a16:creationId xmlns:a16="http://schemas.microsoft.com/office/drawing/2014/main" id="{32DEF85D-87CB-F143-B156-2976D5056E3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4641516" y="1495662"/>
            <a:ext cx="3215309" cy="4905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tel 1">
            <a:extLst>
              <a:ext uri="{FF2B5EF4-FFF2-40B4-BE49-F238E27FC236}">
                <a16:creationId xmlns:a16="http://schemas.microsoft.com/office/drawing/2014/main" id="{B747974A-8EC7-574B-8EE8-8C23D522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829" y="482101"/>
            <a:ext cx="6600433" cy="782099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rgbClr val="2C386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9664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innhold 3">
            <a:extLst>
              <a:ext uri="{FF2B5EF4-FFF2-40B4-BE49-F238E27FC236}">
                <a16:creationId xmlns:a16="http://schemas.microsoft.com/office/drawing/2014/main" id="{33857C1E-C55D-5B47-9CCB-B8953BA09A1F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1257300" y="1562927"/>
            <a:ext cx="6589643" cy="3036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116AB9D-A1AB-F744-82F0-A9825AC680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872" y="4981251"/>
            <a:ext cx="6681185" cy="177468"/>
          </a:xfrm>
          <a:prstGeom prst="rect">
            <a:avLst/>
          </a:prstGeom>
        </p:spPr>
      </p:pic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85BECA54-3D52-8247-B20A-563D17CD9C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301" y="5147898"/>
            <a:ext cx="5803458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9B0049F-A526-DB4F-BD4C-78878B5BFD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96000" cy="445824"/>
          </a:xfrm>
          <a:prstGeom prst="rect">
            <a:avLst/>
          </a:prstGeom>
        </p:spPr>
      </p:pic>
      <p:sp>
        <p:nvSpPr>
          <p:cNvPr id="17" name="Tittel 1">
            <a:extLst>
              <a:ext uri="{FF2B5EF4-FFF2-40B4-BE49-F238E27FC236}">
                <a16:creationId xmlns:a16="http://schemas.microsoft.com/office/drawing/2014/main" id="{D12E4D2C-0B3B-A749-A146-355889E21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99525"/>
            <a:ext cx="6589113" cy="996755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rgbClr val="2C386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6025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tel 1">
            <a:extLst>
              <a:ext uri="{FF2B5EF4-FFF2-40B4-BE49-F238E27FC236}">
                <a16:creationId xmlns:a16="http://schemas.microsoft.com/office/drawing/2014/main" id="{6DD6EFF9-73A4-4C46-80DA-275931180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830" y="399523"/>
            <a:ext cx="2360014" cy="996755"/>
          </a:xfrm>
          <a:prstGeom prst="rect">
            <a:avLst/>
          </a:prstGeom>
        </p:spPr>
        <p:txBody>
          <a:bodyPr anchor="b"/>
          <a:lstStyle>
            <a:lvl1pPr>
              <a:defRPr sz="2600" b="1">
                <a:solidFill>
                  <a:srgbClr val="2C386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8D9F383D-39F4-214C-A301-1ADE1537AE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0872" y="4981251"/>
            <a:ext cx="6681185" cy="177468"/>
          </a:xfrm>
          <a:prstGeom prst="rect">
            <a:avLst/>
          </a:prstGeom>
        </p:spPr>
      </p:pic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44831578-80E4-8547-9DA5-1E3DE60395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301" y="5147898"/>
            <a:ext cx="5803458" cy="39259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A4A2D01-AD52-AB46-AFE8-DF31302C4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8700" y="4952724"/>
            <a:ext cx="1296000" cy="445824"/>
          </a:xfrm>
          <a:prstGeom prst="rect">
            <a:avLst/>
          </a:prstGeom>
        </p:spPr>
      </p:pic>
      <p:sp>
        <p:nvSpPr>
          <p:cNvPr id="13" name="Plassholder for innhold 3">
            <a:extLst>
              <a:ext uri="{FF2B5EF4-FFF2-40B4-BE49-F238E27FC236}">
                <a16:creationId xmlns:a16="http://schemas.microsoft.com/office/drawing/2014/main" id="{08874D3A-2EAE-9941-BB6A-17EB4079B099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055164" y="399525"/>
            <a:ext cx="3791779" cy="4199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34A51701-5958-D14F-B85F-AC1792092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1591453"/>
            <a:ext cx="2360015" cy="3008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2866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69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5CA38A9-3009-AE45-9896-5AFB5B97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769" y="1325307"/>
            <a:ext cx="7327690" cy="1356109"/>
          </a:xfrm>
        </p:spPr>
        <p:txBody>
          <a:bodyPr anchor="b">
            <a:normAutofit/>
          </a:bodyPr>
          <a:lstStyle/>
          <a:p>
            <a:pPr algn="ctr"/>
            <a:r>
              <a:rPr lang="nb-NO" sz="4800"/>
              <a:t>Hebekk omsorgsboliger</a:t>
            </a:r>
            <a:br>
              <a:rPr lang="nb-NO" sz="4800"/>
            </a:br>
            <a:r>
              <a:rPr lang="nb-NO" sz="1600"/>
              <a:t> </a:t>
            </a:r>
            <a:r>
              <a:rPr lang="nb-NO" sz="1300"/>
              <a:t>10.03.26</a:t>
            </a:r>
            <a:br>
              <a:rPr lang="nb-NO" sz="1300"/>
            </a:br>
            <a:endParaRPr lang="nb-NO" sz="1300"/>
          </a:p>
        </p:txBody>
      </p:sp>
    </p:spTree>
    <p:extLst>
      <p:ext uri="{BB962C8B-B14F-4D97-AF65-F5344CB8AC3E}">
        <p14:creationId xmlns:p14="http://schemas.microsoft.com/office/powerpoint/2010/main" val="311096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833663-366C-DCEA-021E-61BC577E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8B95667-3DE6-A4BC-9FDA-9357201C49D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1567544"/>
            <a:ext cx="7076607" cy="306977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/>
              <a:t>Justering av rom- og funksjonsprogram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/>
              <a:t>Aktivitetssenter – dagsenter – hva slags aktivitet og tjenester 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/>
              <a:t>Cafedrift/ matservering beboere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/>
              <a:t>Bogrupper  - innhold i leiligheter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/>
              <a:t>Personalfunksjoner – arbeidsplasser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/>
              <a:t>Velferdsteknologi – omfang og behov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/>
              <a:t>Vask av tøy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1800"/>
              <a:t>Avfall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/>
          </a:p>
          <a:p>
            <a:endParaRPr lang="nb-NO" sz="2000"/>
          </a:p>
          <a:p>
            <a:endParaRPr lang="nb-NO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/>
          </a:p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B572372-4902-B5BF-CCA8-0B55C73F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57944"/>
            <a:ext cx="7076607" cy="609600"/>
          </a:xfrm>
        </p:spPr>
        <p:txBody>
          <a:bodyPr/>
          <a:lstStyle/>
          <a:p>
            <a:r>
              <a:rPr lang="nb-NO" sz="2400">
                <a:solidFill>
                  <a:schemeClr val="accent2"/>
                </a:solidFill>
              </a:rPr>
              <a:t>Avklaringer  - før oppstart med entreprenør</a:t>
            </a:r>
          </a:p>
        </p:txBody>
      </p:sp>
    </p:spTree>
    <p:extLst>
      <p:ext uri="{BB962C8B-B14F-4D97-AF65-F5344CB8AC3E}">
        <p14:creationId xmlns:p14="http://schemas.microsoft.com/office/powerpoint/2010/main" val="764001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80ADA37-530C-3A45-AF0A-78864204D35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1415144"/>
            <a:ext cx="7076607" cy="3309255"/>
          </a:xfrm>
        </p:spPr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Behovsanalyser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Politisk vedtak</a:t>
            </a:r>
            <a:endParaRPr lang="nb-NO" sz="1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Inve</a:t>
            </a:r>
            <a:r>
              <a:rPr lang="nb-NO" sz="16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steringsreglement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6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Mandat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800"/>
              <a:t>Prosjektstyret </a:t>
            </a:r>
            <a:endParaRPr lang="nb-NO" sz="16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nb-NO" sz="1200"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r>
              <a:rPr lang="nb-NO" sz="12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Figur prosjektstyringsprosessen</a:t>
            </a:r>
            <a:r>
              <a:rPr lang="nb-NO" sz="14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					</a:t>
            </a:r>
            <a:r>
              <a:rPr lang="nb-NO" sz="120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Figur organisering</a:t>
            </a:r>
          </a:p>
          <a:p>
            <a:pPr lvl="0">
              <a:buSzPts val="1000"/>
              <a:tabLst>
                <a:tab pos="457200" algn="l"/>
              </a:tabLst>
            </a:pPr>
            <a:endParaRPr lang="nb-NO" sz="180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0">
              <a:buSzPts val="1000"/>
              <a:tabLst>
                <a:tab pos="457200" algn="l"/>
              </a:tabLst>
            </a:pPr>
            <a:br>
              <a:rPr lang="nb-NO" sz="1800"/>
            </a:b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6D71883-DF90-AD43-83B2-2142E8658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885372"/>
            <a:ext cx="7076607" cy="529772"/>
          </a:xfrm>
        </p:spPr>
        <p:txBody>
          <a:bodyPr/>
          <a:lstStyle/>
          <a:p>
            <a:r>
              <a:rPr lang="nb-NO" sz="2400"/>
              <a:t>Prosess og prosjektledelse  </a:t>
            </a:r>
          </a:p>
        </p:txBody>
      </p:sp>
      <p:pic>
        <p:nvPicPr>
          <p:cNvPr id="5" name="Bilde 4" descr="Et bilde som inneholder logo, skjermbilde, Font, Grafikk&#10;&#10;KI-generert innhold kan være feil.">
            <a:extLst>
              <a:ext uri="{FF2B5EF4-FFF2-40B4-BE49-F238E27FC236}">
                <a16:creationId xmlns:a16="http://schemas.microsoft.com/office/drawing/2014/main" id="{8B0F31EF-5B91-4ABD-C7CD-0B2875084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33" y="3691467"/>
            <a:ext cx="5841011" cy="103293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5F0CD90-5D0D-619E-EA42-D9CD2F86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83" y="1084235"/>
            <a:ext cx="3202720" cy="21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38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00365-490B-0D4A-E794-1FD1311CA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8BB9FF5-B446-EE63-F7D7-1FB55ABF91F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1669142"/>
            <a:ext cx="7076607" cy="3055257"/>
          </a:xfrm>
        </p:spPr>
        <p:txBody>
          <a:bodyPr/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80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Det er gjennomført en KVU/ KS1 som, ferdigstilt juni 2024. 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b-NO" sz="180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Politisk vedtak fra august 2024 –  verbalvedtak om samarbeid med private/ideelle og verbalvedtak om demenslandsby og veien videre</a:t>
            </a:r>
            <a:endParaRPr lang="nb-NO" sz="180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Det ble i løpet av høsten 2024 gjennomført en dialogkonferanse og  møter  med eiendomsutviklere i det private markedet.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 Dialogen med det private bekrefter ga ikke de svarene kommunen ønsket.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Modellen for gjennomføring  er vurdert, sett opp mot dagens marked.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>
                <a:solidFill>
                  <a:schemeClr val="accent2"/>
                </a:solidFill>
              </a:rPr>
              <a:t>Besluttet i juni 2025 at prosjektet </a:t>
            </a:r>
            <a:br>
              <a:rPr lang="nb-NO" sz="2400">
                <a:solidFill>
                  <a:schemeClr val="accent2"/>
                </a:solidFill>
              </a:rPr>
            </a:br>
            <a:r>
              <a:rPr lang="nb-NO" sz="2400">
                <a:solidFill>
                  <a:schemeClr val="accent2"/>
                </a:solidFill>
              </a:rPr>
              <a:t>gjennomføres i egen regi</a:t>
            </a:r>
            <a:endParaRPr lang="nb-NO" sz="2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415F22AF-440C-C79B-1A91-A8D5F9DDB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66800"/>
            <a:ext cx="7076607" cy="457200"/>
          </a:xfrm>
        </p:spPr>
        <p:txBody>
          <a:bodyPr/>
          <a:lstStyle/>
          <a:p>
            <a:r>
              <a:rPr lang="nb-NO" sz="2400"/>
              <a:t>Hva har skjedd ! </a:t>
            </a:r>
          </a:p>
        </p:txBody>
      </p:sp>
    </p:spTree>
    <p:extLst>
      <p:ext uri="{BB962C8B-B14F-4D97-AF65-F5344CB8AC3E}">
        <p14:creationId xmlns:p14="http://schemas.microsoft.com/office/powerpoint/2010/main" val="381065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FC961F6-9ECC-FBAB-F7FD-8A58F53BFDF5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76515" y="1342572"/>
            <a:ext cx="7131944" cy="1074057"/>
          </a:xfrm>
        </p:spPr>
        <p:txBody>
          <a:bodyPr/>
          <a:lstStyle/>
          <a:p>
            <a:pPr fontAlgn="ctr"/>
            <a:r>
              <a:rPr lang="nb-NO"/>
              <a:t>Ser på areal og behov.</a:t>
            </a:r>
          </a:p>
          <a:p>
            <a:pPr fontAlgn="ctr"/>
            <a:r>
              <a:rPr lang="nb-NO"/>
              <a:t>2 konsepter K2a og K3</a:t>
            </a:r>
          </a:p>
          <a:p>
            <a:pPr fontAlgn="ctr"/>
            <a:r>
              <a:rPr lang="nb-NO"/>
              <a:t>7500-8000 kvm BTA</a:t>
            </a:r>
          </a:p>
          <a:p>
            <a:pPr fontAlgn="ctr"/>
            <a:r>
              <a:rPr lang="nb-NO"/>
              <a:t>Maks høyde: 3 etasjer (Offentligbygg)</a:t>
            </a:r>
          </a:p>
          <a:p>
            <a:pPr fontAlgn="ctr"/>
            <a:r>
              <a:rPr lang="nb-NO"/>
              <a:t>Vurderinger rund fotavtrykk VS uteområde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EEF507F-1D11-6861-AC15-C2D5804E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72458"/>
            <a:ext cx="7076607" cy="370114"/>
          </a:xfrm>
        </p:spPr>
        <p:txBody>
          <a:bodyPr/>
          <a:lstStyle/>
          <a:p>
            <a:r>
              <a:rPr lang="nb-NO" sz="2400"/>
              <a:t>KVU-arbeidet – tilbakeblikk </a:t>
            </a:r>
          </a:p>
        </p:txBody>
      </p:sp>
      <p:pic>
        <p:nvPicPr>
          <p:cNvPr id="5" name="Bilde 4" descr="Et bilde som inneholder tekst, skjermbilde, diagram, design&#10;&#10;KI-generert innhold kan være feil.">
            <a:extLst>
              <a:ext uri="{FF2B5EF4-FFF2-40B4-BE49-F238E27FC236}">
                <a16:creationId xmlns:a16="http://schemas.microsoft.com/office/drawing/2014/main" id="{7B58FCDB-F21E-785A-C9A7-E960C4DF3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263" y="2857500"/>
            <a:ext cx="4053887" cy="267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A9633-5A43-923D-A208-55F594A5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tekst, Font, hvit, skjermbilde&#10;&#10;KI-generert innhold kan være feil.">
            <a:extLst>
              <a:ext uri="{FF2B5EF4-FFF2-40B4-BE49-F238E27FC236}">
                <a16:creationId xmlns:a16="http://schemas.microsoft.com/office/drawing/2014/main" id="{A5EB17DA-B646-2C64-908A-78EE8B35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1209241"/>
            <a:ext cx="1918062" cy="1006025"/>
          </a:xfrm>
          <a:prstGeom prst="rect">
            <a:avLst/>
          </a:prstGeom>
        </p:spPr>
      </p:pic>
      <p:pic>
        <p:nvPicPr>
          <p:cNvPr id="8" name="Bilde 7" descr="Et bilde som inneholder Font, typografi, tekst, line&#10;&#10;KI-generert innhold kan være feil.">
            <a:extLst>
              <a:ext uri="{FF2B5EF4-FFF2-40B4-BE49-F238E27FC236}">
                <a16:creationId xmlns:a16="http://schemas.microsoft.com/office/drawing/2014/main" id="{23E0DE53-5A26-AD66-C2D1-1DB247D7B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517" y="354181"/>
            <a:ext cx="5420481" cy="48584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679D0CFE-071D-E525-1DA7-A1B12A186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820" y="1109177"/>
            <a:ext cx="1962424" cy="466790"/>
          </a:xfrm>
          <a:prstGeom prst="rect">
            <a:avLst/>
          </a:prstGeom>
        </p:spPr>
      </p:pic>
      <p:pic>
        <p:nvPicPr>
          <p:cNvPr id="12" name="Bilde 11" descr="Et bilde som inneholder Font, typografi, tekst, Grafikk&#10;&#10;KI-generert innhold kan være feil.">
            <a:extLst>
              <a:ext uri="{FF2B5EF4-FFF2-40B4-BE49-F238E27FC236}">
                <a16:creationId xmlns:a16="http://schemas.microsoft.com/office/drawing/2014/main" id="{2DBD88AA-6AE5-AFDD-9273-347E63B22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956" y="5346014"/>
            <a:ext cx="1694042" cy="344172"/>
          </a:xfrm>
          <a:prstGeom prst="rect">
            <a:avLst/>
          </a:prstGeom>
        </p:spPr>
      </p:pic>
      <p:pic>
        <p:nvPicPr>
          <p:cNvPr id="14" name="Bilde 13" descr="Et bilde som inneholder innendørs, vegg, bok, møbler&#10;&#10;KI-generert innhold kan være feil.">
            <a:extLst>
              <a:ext uri="{FF2B5EF4-FFF2-40B4-BE49-F238E27FC236}">
                <a16:creationId xmlns:a16="http://schemas.microsoft.com/office/drawing/2014/main" id="{43EA7DDE-0C56-E72E-57DB-D9AF20AF3D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578" y="4355080"/>
            <a:ext cx="1778357" cy="1359920"/>
          </a:xfrm>
          <a:prstGeom prst="rect">
            <a:avLst/>
          </a:prstGeom>
        </p:spPr>
      </p:pic>
      <p:pic>
        <p:nvPicPr>
          <p:cNvPr id="16" name="Bilde 15" descr="Et bilde som inneholder innendørs, vegg, interiørdesign, gulv&#10;&#10;KI-generert innhold kan være feil.">
            <a:extLst>
              <a:ext uri="{FF2B5EF4-FFF2-40B4-BE49-F238E27FC236}">
                <a16:creationId xmlns:a16="http://schemas.microsoft.com/office/drawing/2014/main" id="{AF6AA428-7A1C-A69A-6EEE-B74FDF19CB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4080" y="849950"/>
            <a:ext cx="2252148" cy="2215920"/>
          </a:xfrm>
          <a:prstGeom prst="rect">
            <a:avLst/>
          </a:prstGeom>
        </p:spPr>
      </p:pic>
      <p:pic>
        <p:nvPicPr>
          <p:cNvPr id="20" name="Bilde 19" descr="Et bilde som inneholder tekst, Font, hvit, typografi&#10;&#10;KI-generert innhold kan være feil.">
            <a:extLst>
              <a:ext uri="{FF2B5EF4-FFF2-40B4-BE49-F238E27FC236}">
                <a16:creationId xmlns:a16="http://schemas.microsoft.com/office/drawing/2014/main" id="{3178ACAF-62E3-3292-4643-E9EDC62CD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068" y="3992579"/>
            <a:ext cx="2994567" cy="426726"/>
          </a:xfrm>
          <a:prstGeom prst="rect">
            <a:avLst/>
          </a:prstGeom>
        </p:spPr>
      </p:pic>
      <p:pic>
        <p:nvPicPr>
          <p:cNvPr id="22" name="Bilde 21" descr="Et bilde som inneholder tekst, skjermbilde, Font, algebra&#10;&#10;KI-generert innhold kan være feil.">
            <a:extLst>
              <a:ext uri="{FF2B5EF4-FFF2-40B4-BE49-F238E27FC236}">
                <a16:creationId xmlns:a16="http://schemas.microsoft.com/office/drawing/2014/main" id="{31A83670-3041-DD4E-BAC6-C7F351E17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40" y="4266285"/>
            <a:ext cx="3682878" cy="1448715"/>
          </a:xfrm>
          <a:prstGeom prst="rect">
            <a:avLst/>
          </a:prstGeom>
        </p:spPr>
      </p:pic>
      <p:pic>
        <p:nvPicPr>
          <p:cNvPr id="24" name="Bilde 23" descr="Et bilde som inneholder tekst, skjermbilde, Font, algebra&#10;&#10;KI-generert innhold kan være feil.">
            <a:extLst>
              <a:ext uri="{FF2B5EF4-FFF2-40B4-BE49-F238E27FC236}">
                <a16:creationId xmlns:a16="http://schemas.microsoft.com/office/drawing/2014/main" id="{106EABE3-EA57-C8F5-AB60-8E100E3F83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0246" y="1941072"/>
            <a:ext cx="4356654" cy="2051507"/>
          </a:xfrm>
          <a:prstGeom prst="rect">
            <a:avLst/>
          </a:prstGeom>
        </p:spPr>
      </p:pic>
      <p:pic>
        <p:nvPicPr>
          <p:cNvPr id="26" name="Bilde 25" descr="Et bilde som inneholder utendørs, plante, konstruksjon, møbler&#10;&#10;KI-generert innhold kan være feil.">
            <a:extLst>
              <a:ext uri="{FF2B5EF4-FFF2-40B4-BE49-F238E27FC236}">
                <a16:creationId xmlns:a16="http://schemas.microsoft.com/office/drawing/2014/main" id="{404D4921-0F0C-F94F-CA99-A1A84C50BE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77983" y="2379539"/>
            <a:ext cx="1991003" cy="21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B223A9BD-1954-4D60-92F2-F7E18A51A56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3200" y="1603829"/>
            <a:ext cx="6435258" cy="2785864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omsorgsboliger - bokollektiv med heldøgns- helse og omsorgstjenester. Omsorgskonsept inspirert av «demenslandsby</a:t>
            </a:r>
            <a:endParaRPr lang="nb-NO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Aktivitetssenter, og cafe</a:t>
            </a:r>
            <a:endParaRPr lang="nb-NO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Maks 3 etasjer -</a:t>
            </a:r>
            <a:endParaRPr lang="nb-NO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Uteområder med  både åpne og lukkede soner </a:t>
            </a:r>
            <a:endParaRPr lang="nb-NO" sz="160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6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Utstrakt bruk av velferdsteknologi</a:t>
            </a:r>
            <a:r>
              <a:rPr lang="nb-NO" sz="16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2313290-1773-45C2-853E-5885A3C0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28915"/>
            <a:ext cx="7076607" cy="674914"/>
          </a:xfrm>
        </p:spPr>
        <p:txBody>
          <a:bodyPr/>
          <a:lstStyle/>
          <a:p>
            <a:r>
              <a:rPr lang="nb-NO" sz="2400" i="1"/>
              <a:t>Beskrivelse av prosjektets mål, avgrensning og leveranser </a:t>
            </a:r>
          </a:p>
        </p:txBody>
      </p:sp>
    </p:spTree>
    <p:extLst>
      <p:ext uri="{BB962C8B-B14F-4D97-AF65-F5344CB8AC3E}">
        <p14:creationId xmlns:p14="http://schemas.microsoft.com/office/powerpoint/2010/main" val="59032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00C2400-E06E-8FE6-37B2-93AA2460C45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2107406"/>
            <a:ext cx="6138145" cy="1500187"/>
          </a:xfrm>
        </p:spPr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E9566F4-38AD-FACE-D4F3-E420EFF1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94" y="1132115"/>
            <a:ext cx="6145401" cy="406400"/>
          </a:xfrm>
        </p:spPr>
        <p:txBody>
          <a:bodyPr/>
          <a:lstStyle/>
          <a:p>
            <a:r>
              <a:rPr lang="nb-NO"/>
              <a:t>Beliggenhet – St. Hansveien 9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1A78E8F-BCB4-1B1B-7CB6-4320028C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95" y="1618342"/>
            <a:ext cx="6353138" cy="32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6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69CD441-2168-82E8-F0B7-A6F0BC4D6AB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1733703"/>
            <a:ext cx="7076607" cy="214335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>
                <a:solidFill>
                  <a:schemeClr val="accent4"/>
                </a:solidFill>
              </a:rPr>
              <a:t>Igangsetting av detaljregulering – planoppstart er varslet. Nabomøte 19.3 på Hebekk skole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>
                <a:solidFill>
                  <a:schemeClr val="accent4"/>
                </a:solidFill>
              </a:rPr>
              <a:t>Anskaffe samspillsgruppe/entreprenør som skal jobbe med  prosjektet i to faser – forhandlinger pågår.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Fase 1 – prosjektutvikling skisseprosjekt/forprosjekt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Fase 2 – detaljprosjektering og gjennomføring.</a:t>
            </a:r>
          </a:p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7DC3ED01-A94E-19B0-A8B1-E3B290B8B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053389"/>
            <a:ext cx="7076607" cy="482803"/>
          </a:xfrm>
        </p:spPr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Hva skjer fremover i prosjektet </a:t>
            </a:r>
            <a:r>
              <a:rPr lang="nb-NO">
                <a:solidFill>
                  <a:schemeClr val="accent4"/>
                </a:solidFill>
              </a:rPr>
              <a:t>- pågår</a:t>
            </a:r>
          </a:p>
        </p:txBody>
      </p:sp>
    </p:spTree>
    <p:extLst>
      <p:ext uri="{BB962C8B-B14F-4D97-AF65-F5344CB8AC3E}">
        <p14:creationId xmlns:p14="http://schemas.microsoft.com/office/powerpoint/2010/main" val="420205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A65A5-FEA3-BE3F-D853-703B01BB2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3437298-317B-3094-5147-658B87B6EE3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1" y="1567544"/>
            <a:ext cx="7076607" cy="306977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Detaljregulering – pågår til januar 2027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Kontrakt med entreprenør mai 2026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Fase 1 – skisse- og forprosjekt:  juni 2026 – vår 2027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Politisk sak og rammesøknad  mai – juni 2027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Fase 2 – detaljprosjektering og bygging 1,5 - 2 år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Start bygging – høst 2027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Overlevering av bygg i første halvdel 2029</a:t>
            </a:r>
          </a:p>
          <a:p>
            <a:endParaRPr lang="nb-NO" sz="2000"/>
          </a:p>
          <a:p>
            <a:r>
              <a:rPr lang="nb-NO" sz="1800">
                <a:solidFill>
                  <a:schemeClr val="accent2"/>
                </a:solidFill>
              </a:rPr>
              <a:t>Dette forutsetter at alt går etter planen</a:t>
            </a:r>
          </a:p>
          <a:p>
            <a:endParaRPr lang="nb-NO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/>
              <a:t>Estimert ferdigstillelse av bygget er estimert til 2029</a:t>
            </a:r>
          </a:p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F30A17-DD8D-492C-3D8F-BC1D7ED1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57944"/>
            <a:ext cx="7076607" cy="457200"/>
          </a:xfrm>
        </p:spPr>
        <p:txBody>
          <a:bodyPr/>
          <a:lstStyle/>
          <a:p>
            <a:r>
              <a:rPr lang="nb-NO">
                <a:solidFill>
                  <a:schemeClr val="accent2"/>
                </a:solidFill>
              </a:rPr>
              <a:t>Fremdriften er meget stram - milepæler</a:t>
            </a:r>
          </a:p>
        </p:txBody>
      </p:sp>
    </p:spTree>
    <p:extLst>
      <p:ext uri="{BB962C8B-B14F-4D97-AF65-F5344CB8AC3E}">
        <p14:creationId xmlns:p14="http://schemas.microsoft.com/office/powerpoint/2010/main" val="1058793965"/>
      </p:ext>
    </p:extLst>
  </p:cSld>
  <p:clrMapOvr>
    <a:masterClrMapping/>
  </p:clrMapOvr>
</p:sld>
</file>

<file path=ppt/theme/theme1.xml><?xml version="1.0" encoding="utf-8"?>
<a:theme xmlns:a="http://schemas.openxmlformats.org/drawingml/2006/main" name="Nordre Follo kommune 16-1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dre-Follo-kommune-16-10" id="{8352C4D3-1C08-8D46-9B07-41803443480C}" vid="{2A39E7FC-77BB-9943-9FBC-9901E5610CF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8735ef-4fa8-4878-90b1-1f07a73723ff">
      <Terms xmlns="http://schemas.microsoft.com/office/infopath/2007/PartnerControls"/>
    </lcf76f155ced4ddcb4097134ff3c332f>
    <TaxCatchAll xmlns="db705066-02dc-498b-a91d-8547e7752d6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2A8BE1DC72347AF7524149BA841E0" ma:contentTypeVersion="18" ma:contentTypeDescription="Create a new document." ma:contentTypeScope="" ma:versionID="71ec76013140454db231c43b679a4f84">
  <xsd:schema xmlns:xsd="http://www.w3.org/2001/XMLSchema" xmlns:xs="http://www.w3.org/2001/XMLSchema" xmlns:p="http://schemas.microsoft.com/office/2006/metadata/properties" xmlns:ns2="4c8735ef-4fa8-4878-90b1-1f07a73723ff" xmlns:ns3="db705066-02dc-498b-a91d-8547e7752d65" targetNamespace="http://schemas.microsoft.com/office/2006/metadata/properties" ma:root="true" ma:fieldsID="764d0db655cbdc569ca8b219d506d650" ns2:_="" ns3:_="">
    <xsd:import namespace="4c8735ef-4fa8-4878-90b1-1f07a73723ff"/>
    <xsd:import namespace="db705066-02dc-498b-a91d-8547e7752d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735ef-4fa8-4878-90b1-1f07a73723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e674e0e-11d5-4c25-8c66-9684b2492a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05066-02dc-498b-a91d-8547e7752d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0ea5e7-9425-465e-991f-b1191288cbbb}" ma:internalName="TaxCatchAll" ma:showField="CatchAllData" ma:web="db705066-02dc-498b-a91d-8547e7752d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B5E9AF-6E56-4E28-910F-83DB9B5BA3C4}">
  <ds:schemaRefs>
    <ds:schemaRef ds:uri="4c8735ef-4fa8-4878-90b1-1f07a73723ff"/>
    <ds:schemaRef ds:uri="db705066-02dc-498b-a91d-8547e7752d6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6F9C0B9-A5D4-42E5-82E1-AB9F58253871}">
  <ds:schemaRefs>
    <ds:schemaRef ds:uri="4c8735ef-4fa8-4878-90b1-1f07a73723ff"/>
    <ds:schemaRef ds:uri="db705066-02dc-498b-a91d-8547e7752d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6EB944-9EE9-4E6E-A9CE-68E65802D5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(16:10)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Nordre Follo kommune 16-10</vt:lpstr>
      <vt:lpstr>Hebekk omsorgsboliger  10.03.26 </vt:lpstr>
      <vt:lpstr>Prosess og prosjektledelse  </vt:lpstr>
      <vt:lpstr>Hva har skjedd ! </vt:lpstr>
      <vt:lpstr>KVU-arbeidet – tilbakeblikk </vt:lpstr>
      <vt:lpstr>PowerPoint Presentation</vt:lpstr>
      <vt:lpstr>Beskrivelse av prosjektets mål, avgrensning og leveranser </vt:lpstr>
      <vt:lpstr>Beliggenhet – St. Hansveien 9</vt:lpstr>
      <vt:lpstr>Hva skjer fremover i prosjektet - pågår</vt:lpstr>
      <vt:lpstr>Fremdriften er meget stram - milepæler</vt:lpstr>
      <vt:lpstr>Avklaringer  - før oppstart med entreprenør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Hebekk omsorgsboliger</dc:title>
  <dc:creator>Tove Baret Gran</dc:creator>
  <cp:revision>1</cp:revision>
  <dcterms:created xsi:type="dcterms:W3CDTF">2023-01-26T09:13:18Z</dcterms:created>
  <dcterms:modified xsi:type="dcterms:W3CDTF">2026-03-11T09:07:36Z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0x01010098D2A8BE1DC72347AF7524149BA841E0</vt:lpwstr>
  </property>
  <property fmtid="{D5CDD505-2E9C-101B-9397-08002B2CF9AE}" pid="3" name="MediaServiceImageTags">
    <vt:lpwstr/>
  </property>
</Properties>
</file>